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Bree Serif"/>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BreeSerif-regular.fntdata"/><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6063f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06063f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06063f9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06063f9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06063f9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06063f9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07fabb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07fabb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06063f9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06063f9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07fab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07fab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06063f9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06063f9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07fabb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07fabb9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06063f9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06063f9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solidFill>
                  <a:schemeClr val="dk1"/>
                </a:solidFill>
                <a:latin typeface="Times New Roman"/>
                <a:ea typeface="Times New Roman"/>
                <a:cs typeface="Times New Roman"/>
                <a:sym typeface="Times New Roman"/>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3.jpg"/><Relationship Id="rId6"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12817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Comic Sans MS"/>
                <a:ea typeface="Comic Sans MS"/>
                <a:cs typeface="Comic Sans MS"/>
                <a:sym typeface="Comic Sans MS"/>
              </a:rPr>
              <a:t>Exploration Through Virtual and Augmented Reality</a:t>
            </a:r>
            <a:endParaRPr i="1">
              <a:solidFill>
                <a:srgbClr val="FFFFFF"/>
              </a:solidFill>
              <a:latin typeface="Comic Sans MS"/>
              <a:ea typeface="Comic Sans MS"/>
              <a:cs typeface="Comic Sans MS"/>
              <a:sym typeface="Comic Sans MS"/>
            </a:endParaRPr>
          </a:p>
        </p:txBody>
      </p:sp>
      <p:sp>
        <p:nvSpPr>
          <p:cNvPr id="100" name="Google Shape;100;p25"/>
          <p:cNvSpPr txBox="1"/>
          <p:nvPr/>
        </p:nvSpPr>
        <p:spPr>
          <a:xfrm>
            <a:off x="6199250" y="3486625"/>
            <a:ext cx="26331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rPr>
              <a:t>Team Members :</a:t>
            </a:r>
            <a:endParaRPr i="1">
              <a:solidFill>
                <a:srgbClr val="FFFFFF"/>
              </a:solidFill>
            </a:endParaRPr>
          </a:p>
          <a:p>
            <a:pPr indent="0" lvl="0" marL="0" rtl="0" algn="l">
              <a:spcBef>
                <a:spcPts val="0"/>
              </a:spcBef>
              <a:spcAft>
                <a:spcPts val="0"/>
              </a:spcAft>
              <a:buNone/>
            </a:pPr>
            <a:r>
              <a:t/>
            </a:r>
            <a:endParaRPr i="1">
              <a:solidFill>
                <a:srgbClr val="FFFFFF"/>
              </a:solidFill>
            </a:endParaRPr>
          </a:p>
          <a:p>
            <a:pPr indent="0" lvl="0" marL="0" rtl="0" algn="l">
              <a:spcBef>
                <a:spcPts val="0"/>
              </a:spcBef>
              <a:spcAft>
                <a:spcPts val="0"/>
              </a:spcAft>
              <a:buNone/>
            </a:pPr>
            <a:r>
              <a:rPr lang="en">
                <a:solidFill>
                  <a:srgbClr val="FFFFFF"/>
                </a:solidFill>
              </a:rPr>
              <a:t>Vaibhav Goyal (19)</a:t>
            </a:r>
            <a:endParaRPr>
              <a:solidFill>
                <a:srgbClr val="FFFFFF"/>
              </a:solidFill>
            </a:endParaRPr>
          </a:p>
          <a:p>
            <a:pPr indent="0" lvl="0" marL="0" rtl="0" algn="l">
              <a:spcBef>
                <a:spcPts val="0"/>
              </a:spcBef>
              <a:spcAft>
                <a:spcPts val="0"/>
              </a:spcAft>
              <a:buNone/>
            </a:pPr>
            <a:r>
              <a:rPr lang="en">
                <a:solidFill>
                  <a:srgbClr val="FFFFFF"/>
                </a:solidFill>
              </a:rPr>
              <a:t>Radhika Raghuwanshi (54)</a:t>
            </a:r>
            <a:endParaRPr>
              <a:solidFill>
                <a:srgbClr val="FFFFFF"/>
              </a:solidFill>
            </a:endParaRPr>
          </a:p>
          <a:p>
            <a:pPr indent="0" lvl="0" marL="0" rtl="0" algn="l">
              <a:spcBef>
                <a:spcPts val="0"/>
              </a:spcBef>
              <a:spcAft>
                <a:spcPts val="0"/>
              </a:spcAft>
              <a:buNone/>
            </a:pPr>
            <a:r>
              <a:rPr lang="en">
                <a:solidFill>
                  <a:srgbClr val="FFFFFF"/>
                </a:solidFill>
              </a:rPr>
              <a:t>Rohini Yedelli (77)</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Introduction To Augmented and Virtual Reality :</a:t>
            </a:r>
            <a:endParaRPr>
              <a:solidFill>
                <a:srgbClr val="FFFFFF"/>
              </a:solidFill>
              <a:latin typeface="Bree Serif"/>
              <a:ea typeface="Bree Serif"/>
              <a:cs typeface="Bree Serif"/>
              <a:sym typeface="Bree Serif"/>
            </a:endParaRPr>
          </a:p>
        </p:txBody>
      </p:sp>
      <p:sp>
        <p:nvSpPr>
          <p:cNvPr id="106" name="Google Shape;106;p26"/>
          <p:cNvSpPr txBox="1"/>
          <p:nvPr>
            <p:ph idx="1" type="body"/>
          </p:nvPr>
        </p:nvSpPr>
        <p:spPr>
          <a:xfrm>
            <a:off x="311700" y="1174750"/>
            <a:ext cx="8520600" cy="3416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i="1" lang="en" sz="2400">
                <a:solidFill>
                  <a:srgbClr val="FFFFFF"/>
                </a:solidFill>
                <a:latin typeface="Times New Roman"/>
                <a:ea typeface="Times New Roman"/>
                <a:cs typeface="Times New Roman"/>
                <a:sym typeface="Times New Roman"/>
              </a:rPr>
              <a:t>Virtual Reality</a:t>
            </a:r>
            <a:r>
              <a:rPr lang="en" sz="2400">
                <a:solidFill>
                  <a:srgbClr val="FFFFFF"/>
                </a:solidFill>
                <a:latin typeface="Times New Roman"/>
                <a:ea typeface="Times New Roman"/>
                <a:cs typeface="Times New Roman"/>
                <a:sym typeface="Times New Roman"/>
              </a:rPr>
              <a:t> is a computer simulated reality which replicates a real environment, and simulate a user's physical presence in this environment while,</a:t>
            </a:r>
            <a:endParaRPr sz="2400">
              <a:solidFill>
                <a:srgbClr val="FFFFFF"/>
              </a:solidFill>
              <a:latin typeface="Times New Roman"/>
              <a:ea typeface="Times New Roman"/>
              <a:cs typeface="Times New Roman"/>
              <a:sym typeface="Times New Roman"/>
            </a:endParaRPr>
          </a:p>
          <a:p>
            <a:pPr indent="0" lvl="0" marL="0" rtl="0" algn="just">
              <a:lnSpc>
                <a:spcPct val="107916"/>
              </a:lnSpc>
              <a:spcBef>
                <a:spcPts val="800"/>
              </a:spcBef>
              <a:spcAft>
                <a:spcPts val="800"/>
              </a:spcAft>
              <a:buClr>
                <a:schemeClr val="dk1"/>
              </a:buClr>
              <a:buSzPts val="1100"/>
              <a:buFont typeface="Arial"/>
              <a:buNone/>
            </a:pPr>
            <a:r>
              <a:rPr i="1" lang="en" sz="2400">
                <a:solidFill>
                  <a:srgbClr val="FFFFFF"/>
                </a:solidFill>
                <a:latin typeface="Times New Roman"/>
                <a:ea typeface="Times New Roman"/>
                <a:cs typeface="Times New Roman"/>
                <a:sym typeface="Times New Roman"/>
              </a:rPr>
              <a:t> Augmented Reality</a:t>
            </a:r>
            <a:r>
              <a:rPr lang="en" sz="2400">
                <a:solidFill>
                  <a:srgbClr val="FFFFFF"/>
                </a:solidFill>
                <a:latin typeface="Times New Roman"/>
                <a:ea typeface="Times New Roman"/>
                <a:cs typeface="Times New Roman"/>
                <a:sym typeface="Times New Roman"/>
              </a:rPr>
              <a:t>  blurs the line between what's real and what's computer-generated by enhancing what we see, hear</a:t>
            </a:r>
            <a:r>
              <a:rPr lang="en" sz="2400">
                <a:solidFill>
                  <a:srgbClr val="FFFFFF"/>
                </a:solidFill>
              </a:rPr>
              <a:t> and</a:t>
            </a:r>
            <a:r>
              <a:rPr lang="en" sz="2400">
                <a:solidFill>
                  <a:srgbClr val="FFFFFF"/>
                </a:solidFill>
                <a:latin typeface="Times New Roman"/>
                <a:ea typeface="Times New Roman"/>
                <a:cs typeface="Times New Roman"/>
                <a:sym typeface="Times New Roman"/>
              </a:rPr>
              <a:t> feel.</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 name="Google Shape;113;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7"/>
          <p:cNvPicPr preferRelativeResize="0"/>
          <p:nvPr/>
        </p:nvPicPr>
        <p:blipFill>
          <a:blip r:embed="rId3">
            <a:alphaModFix/>
          </a:blip>
          <a:stretch>
            <a:fillRect/>
          </a:stretch>
        </p:blipFill>
        <p:spPr>
          <a:xfrm>
            <a:off x="4622800" y="64775"/>
            <a:ext cx="4405549" cy="5078725"/>
          </a:xfrm>
          <a:prstGeom prst="rect">
            <a:avLst/>
          </a:prstGeom>
          <a:noFill/>
          <a:ln>
            <a:noFill/>
          </a:ln>
        </p:spPr>
      </p:pic>
      <p:pic>
        <p:nvPicPr>
          <p:cNvPr id="115" name="Google Shape;115;p27"/>
          <p:cNvPicPr preferRelativeResize="0"/>
          <p:nvPr/>
        </p:nvPicPr>
        <p:blipFill>
          <a:blip r:embed="rId4">
            <a:alphaModFix/>
          </a:blip>
          <a:stretch>
            <a:fillRect/>
          </a:stretch>
        </p:blipFill>
        <p:spPr>
          <a:xfrm>
            <a:off x="178925" y="97175"/>
            <a:ext cx="4210676" cy="499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ppt_w</p:attrName>
                                        </p:attrNameLst>
                                      </p:cBhvr>
                                      <p:tavLst>
                                        <p:tav fmla="" tm="0">
                                          <p:val>
                                            <p:strVal val="0"/>
                                          </p:val>
                                        </p:tav>
                                        <p:tav fmla="" tm="100000">
                                          <p:val>
                                            <p:strVal val="#ppt_w"/>
                                          </p:val>
                                        </p:tav>
                                      </p:tavLst>
                                    </p:anim>
                                    <p:anim calcmode="lin" valueType="num">
                                      <p:cBhvr additive="base">
                                        <p:cTn dur="1000"/>
                                        <p:tgtEl>
                                          <p:spTgt spid="1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74EA7"/>
                </a:solidFill>
              </a:rPr>
              <a:t>Architecture of Augmented Reality</a:t>
            </a:r>
            <a:endParaRPr>
              <a:solidFill>
                <a:srgbClr val="674EA7"/>
              </a:solidFill>
            </a:endParaRPr>
          </a:p>
        </p:txBody>
      </p:sp>
      <p:pic>
        <p:nvPicPr>
          <p:cNvPr descr="Augmented Reality Architecture.jpg" id="121" name="Google Shape;121;p28"/>
          <p:cNvPicPr preferRelativeResize="0"/>
          <p:nvPr/>
        </p:nvPicPr>
        <p:blipFill>
          <a:blip r:embed="rId3">
            <a:alphaModFix/>
          </a:blip>
          <a:stretch>
            <a:fillRect/>
          </a:stretch>
        </p:blipFill>
        <p:spPr>
          <a:xfrm>
            <a:off x="478800" y="1619250"/>
            <a:ext cx="7966900" cy="225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Project </a:t>
            </a:r>
            <a:r>
              <a:rPr lang="en">
                <a:solidFill>
                  <a:srgbClr val="000000"/>
                </a:solidFill>
                <a:latin typeface="Bree Serif"/>
                <a:ea typeface="Bree Serif"/>
                <a:cs typeface="Bree Serif"/>
                <a:sym typeface="Bree Serif"/>
              </a:rPr>
              <a:t>Objective</a:t>
            </a:r>
            <a:endParaRPr>
              <a:solidFill>
                <a:srgbClr val="000000"/>
              </a:solidFill>
              <a:latin typeface="Bree Serif"/>
              <a:ea typeface="Bree Serif"/>
              <a:cs typeface="Bree Serif"/>
              <a:sym typeface="Bree Serif"/>
            </a:endParaRPr>
          </a:p>
        </p:txBody>
      </p:sp>
      <p:sp>
        <p:nvSpPr>
          <p:cNvPr id="127" name="Google Shape;127;p29"/>
          <p:cNvSpPr txBox="1"/>
          <p:nvPr>
            <p:ph idx="1" type="body"/>
          </p:nvPr>
        </p:nvSpPr>
        <p:spPr>
          <a:xfrm>
            <a:off x="253375" y="1094150"/>
            <a:ext cx="8520600" cy="3416400"/>
          </a:xfrm>
          <a:prstGeom prst="rect">
            <a:avLst/>
          </a:prstGeom>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400">
                <a:solidFill>
                  <a:srgbClr val="000000"/>
                </a:solidFill>
              </a:rPr>
              <a:t>The objective of the project is to find what can be the applications of Virtual Reality and Augmented Reality in  the field of Education. Hence, to build different applications that will give </a:t>
            </a:r>
            <a:r>
              <a:rPr lang="en" sz="2400">
                <a:solidFill>
                  <a:srgbClr val="000000"/>
                </a:solidFill>
              </a:rPr>
              <a:t>interactive</a:t>
            </a:r>
            <a:r>
              <a:rPr lang="en" sz="2400">
                <a:solidFill>
                  <a:srgbClr val="000000"/>
                </a:solidFill>
              </a:rPr>
              <a:t> and immersive learning experience.  </a:t>
            </a:r>
            <a:endParaRPr sz="2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30"/>
          <p:cNvSpPr txBox="1"/>
          <p:nvPr>
            <p:ph type="ctrTitle"/>
          </p:nvPr>
        </p:nvSpPr>
        <p:spPr>
          <a:xfrm>
            <a:off x="311700" y="254550"/>
            <a:ext cx="85206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Bree Serif"/>
                <a:ea typeface="Bree Serif"/>
                <a:cs typeface="Bree Serif"/>
                <a:sym typeface="Bree Serif"/>
              </a:rPr>
              <a:t>Project Idea</a:t>
            </a:r>
            <a:endParaRPr sz="2800">
              <a:solidFill>
                <a:srgbClr val="FFFFFF"/>
              </a:solidFill>
              <a:latin typeface="Bree Serif"/>
              <a:ea typeface="Bree Serif"/>
              <a:cs typeface="Bree Serif"/>
              <a:sym typeface="Bree Serif"/>
            </a:endParaRPr>
          </a:p>
        </p:txBody>
      </p:sp>
      <p:sp>
        <p:nvSpPr>
          <p:cNvPr id="133" name="Google Shape;133;p30"/>
          <p:cNvSpPr txBox="1"/>
          <p:nvPr>
            <p:ph idx="1" type="subTitle"/>
          </p:nvPr>
        </p:nvSpPr>
        <p:spPr>
          <a:xfrm>
            <a:off x="311700" y="1156725"/>
            <a:ext cx="8520600" cy="341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1. Cube Problem</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2. Wonders of the world</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3. Engineering Drawing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4. Story Telling</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31"/>
          <p:cNvSpPr txBox="1"/>
          <p:nvPr>
            <p:ph type="title"/>
          </p:nvPr>
        </p:nvSpPr>
        <p:spPr>
          <a:xfrm>
            <a:off x="311700" y="841800"/>
            <a:ext cx="8520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Hardware/Software Requirements </a:t>
            </a:r>
            <a:endParaRPr>
              <a:solidFill>
                <a:srgbClr val="FFFFFF"/>
              </a:solidFill>
              <a:latin typeface="Bree Serif"/>
              <a:ea typeface="Bree Serif"/>
              <a:cs typeface="Bree Serif"/>
              <a:sym typeface="Bree Serif"/>
            </a:endParaRPr>
          </a:p>
        </p:txBody>
      </p:sp>
      <p:sp>
        <p:nvSpPr>
          <p:cNvPr id="139" name="Google Shape;139;p31"/>
          <p:cNvSpPr txBox="1"/>
          <p:nvPr>
            <p:ph idx="1" type="body"/>
          </p:nvPr>
        </p:nvSpPr>
        <p:spPr>
          <a:xfrm>
            <a:off x="157450" y="1304100"/>
            <a:ext cx="4277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en" sz="2400">
                <a:solidFill>
                  <a:srgbClr val="FFFFFF"/>
                </a:solidFill>
              </a:rPr>
              <a:t>Unity3D (Personal edition)</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Vuforia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C#</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VR Headset</a:t>
            </a:r>
            <a:endParaRPr sz="2400">
              <a:solidFill>
                <a:srgbClr val="FFFFFF"/>
              </a:solidFill>
            </a:endParaRPr>
          </a:p>
          <a:p>
            <a:pPr indent="-381000" lvl="0" marL="457200" rtl="0" algn="l">
              <a:lnSpc>
                <a:spcPct val="100000"/>
              </a:lnSpc>
              <a:spcBef>
                <a:spcPts val="0"/>
              </a:spcBef>
              <a:spcAft>
                <a:spcPts val="0"/>
              </a:spcAft>
              <a:buClr>
                <a:srgbClr val="FFFFFF"/>
              </a:buClr>
              <a:buSzPts val="2400"/>
              <a:buAutoNum type="arabicPeriod"/>
            </a:pPr>
            <a:r>
              <a:rPr lang="en" sz="2400">
                <a:solidFill>
                  <a:srgbClr val="FFFFFF"/>
                </a:solidFill>
              </a:rPr>
              <a:t>Smartphone with Gyroscope and Magnetometer</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        sensor </a:t>
            </a:r>
            <a:endParaRPr sz="2400">
              <a:solidFill>
                <a:srgbClr val="FFFFFF"/>
              </a:solidFill>
            </a:endParaRPr>
          </a:p>
          <a:p>
            <a:pPr indent="0" lvl="0" marL="0" rtl="0" algn="l">
              <a:spcBef>
                <a:spcPts val="1600"/>
              </a:spcBef>
              <a:spcAft>
                <a:spcPts val="0"/>
              </a:spcAft>
              <a:buNone/>
            </a:pPr>
            <a:r>
              <a:t/>
            </a:r>
            <a:endParaRPr sz="2400">
              <a:solidFill>
                <a:srgbClr val="FFFFFF"/>
              </a:solidFill>
            </a:endParaRPr>
          </a:p>
          <a:p>
            <a:pPr indent="0" lvl="0" marL="0" rtl="0" algn="l">
              <a:lnSpc>
                <a:spcPct val="107916"/>
              </a:lnSpc>
              <a:spcBef>
                <a:spcPts val="16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sz="2400">
              <a:solidFill>
                <a:srgbClr val="FFFFFF"/>
              </a:solidFill>
            </a:endParaRPr>
          </a:p>
          <a:p>
            <a:pPr indent="0" lvl="0" marL="0" rtl="0" algn="l">
              <a:spcBef>
                <a:spcPts val="1600"/>
              </a:spcBef>
              <a:spcAft>
                <a:spcPts val="1600"/>
              </a:spcAft>
              <a:buNone/>
            </a:pPr>
            <a:r>
              <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Project Outcomes</a:t>
            </a:r>
            <a:endParaRPr>
              <a:solidFill>
                <a:srgbClr val="FFFFFF"/>
              </a:solidFill>
              <a:latin typeface="Bree Serif"/>
              <a:ea typeface="Bree Serif"/>
              <a:cs typeface="Bree Serif"/>
              <a:sym typeface="Bree Serif"/>
            </a:endParaRPr>
          </a:p>
        </p:txBody>
      </p:sp>
      <p:pic>
        <p:nvPicPr>
          <p:cNvPr id="145" name="Google Shape;145;p32"/>
          <p:cNvPicPr preferRelativeResize="0"/>
          <p:nvPr/>
        </p:nvPicPr>
        <p:blipFill rotWithShape="1">
          <a:blip r:embed="rId4">
            <a:alphaModFix/>
          </a:blip>
          <a:srcRect b="16043" l="0" r="10698" t="0"/>
          <a:stretch/>
        </p:blipFill>
        <p:spPr>
          <a:xfrm>
            <a:off x="5573600" y="1170125"/>
            <a:ext cx="2737075" cy="1943949"/>
          </a:xfrm>
          <a:prstGeom prst="rect">
            <a:avLst/>
          </a:prstGeom>
          <a:noFill/>
          <a:ln>
            <a:noFill/>
          </a:ln>
        </p:spPr>
      </p:pic>
      <p:pic>
        <p:nvPicPr>
          <p:cNvPr id="146" name="Google Shape;146;p32"/>
          <p:cNvPicPr preferRelativeResize="0"/>
          <p:nvPr/>
        </p:nvPicPr>
        <p:blipFill rotWithShape="1">
          <a:blip r:embed="rId5">
            <a:alphaModFix/>
          </a:blip>
          <a:srcRect b="0" l="17614" r="18977" t="0"/>
          <a:stretch/>
        </p:blipFill>
        <p:spPr>
          <a:xfrm>
            <a:off x="245450" y="1170125"/>
            <a:ext cx="2835802" cy="2096350"/>
          </a:xfrm>
          <a:prstGeom prst="rect">
            <a:avLst/>
          </a:prstGeom>
          <a:noFill/>
          <a:ln>
            <a:noFill/>
          </a:ln>
        </p:spPr>
      </p:pic>
      <p:pic>
        <p:nvPicPr>
          <p:cNvPr id="147" name="Google Shape;147;p32"/>
          <p:cNvPicPr preferRelativeResize="0"/>
          <p:nvPr/>
        </p:nvPicPr>
        <p:blipFill rotWithShape="1">
          <a:blip r:embed="rId6">
            <a:alphaModFix/>
          </a:blip>
          <a:srcRect b="0" l="11294" r="13810" t="0"/>
          <a:stretch/>
        </p:blipFill>
        <p:spPr>
          <a:xfrm>
            <a:off x="3179325" y="3047150"/>
            <a:ext cx="2296198" cy="1943950"/>
          </a:xfrm>
          <a:prstGeom prst="rect">
            <a:avLst/>
          </a:prstGeom>
          <a:noFill/>
          <a:ln>
            <a:noFill/>
          </a:ln>
        </p:spPr>
      </p:pic>
      <p:sp>
        <p:nvSpPr>
          <p:cNvPr id="148" name="Google Shape;148;p32"/>
          <p:cNvSpPr txBox="1"/>
          <p:nvPr/>
        </p:nvSpPr>
        <p:spPr>
          <a:xfrm>
            <a:off x="664800" y="3429000"/>
            <a:ext cx="1889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idx="1" type="body"/>
          </p:nvPr>
        </p:nvSpPr>
        <p:spPr>
          <a:xfrm>
            <a:off x="244550" y="354900"/>
            <a:ext cx="8520600" cy="4240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6000">
                <a:solidFill>
                  <a:srgbClr val="351C75"/>
                </a:solidFill>
                <a:latin typeface="Bree Serif"/>
                <a:ea typeface="Bree Serif"/>
                <a:cs typeface="Bree Serif"/>
                <a:sym typeface="Bree Serif"/>
              </a:rPr>
              <a:t>Thank You</a:t>
            </a:r>
            <a:endParaRPr sz="6000">
              <a:solidFill>
                <a:srgbClr val="351C75"/>
              </a:solidFill>
              <a:latin typeface="Bree Serif"/>
              <a:ea typeface="Bree Serif"/>
              <a:cs typeface="Bree Serif"/>
              <a:sym typeface="Bree Serif"/>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